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4" d="100"/>
          <a:sy n="44" d="100"/>
        </p:scale>
        <p:origin x="76"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46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61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COVID-19 Diagnosis Using Chest X-Ray Images</a:t>
            </a:r>
            <a:endParaRPr lang="en-US" sz="4650" dirty="0"/>
          </a:p>
        </p:txBody>
      </p:sp>
      <p:sp>
        <p:nvSpPr>
          <p:cNvPr id="4" name="Text 1"/>
          <p:cNvSpPr/>
          <p:nvPr/>
        </p:nvSpPr>
        <p:spPr>
          <a:xfrm>
            <a:off x="793790" y="281487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 develop an automated system for COVID-19 diagnosis using chest Xray images by leveraging image processing and deep learning techniques.</a:t>
            </a:r>
            <a:endParaRPr lang="en-US" sz="1750" dirty="0"/>
          </a:p>
        </p:txBody>
      </p:sp>
      <p:sp>
        <p:nvSpPr>
          <p:cNvPr id="5" name="Text 2"/>
          <p:cNvSpPr/>
          <p:nvPr/>
        </p:nvSpPr>
        <p:spPr>
          <a:xfrm>
            <a:off x="793790" y="415873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COVID-19 is a global pandemic, and rapid diagnosis is critical for effective treatment and containment. Chest X-rays are a cost-effective and widely available diagnostic tool.</a:t>
            </a:r>
            <a:endParaRPr lang="en-US" sz="1750" dirty="0"/>
          </a:p>
        </p:txBody>
      </p:sp>
      <p:sp>
        <p:nvSpPr>
          <p:cNvPr id="6" name="Text 3"/>
          <p:cNvSpPr/>
          <p:nvPr/>
        </p:nvSpPr>
        <p:spPr>
          <a:xfrm>
            <a:off x="793790" y="55025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 a dataset of chest X-ray images (COVID-19, Normal, Viral Pneumonia, and Lung Opacity) and apply pre-processing techniques followed by a deep learning model for classification.</a:t>
            </a:r>
            <a:endParaRPr lang="en-US" sz="1750" dirty="0"/>
          </a:p>
        </p:txBody>
      </p:sp>
      <p:sp>
        <p:nvSpPr>
          <p:cNvPr id="7" name="Shape 4"/>
          <p:cNvSpPr/>
          <p:nvPr/>
        </p:nvSpPr>
        <p:spPr>
          <a:xfrm>
            <a:off x="793790" y="6863358"/>
            <a:ext cx="362903" cy="362903"/>
          </a:xfrm>
          <a:prstGeom prst="roundRect">
            <a:avLst>
              <a:gd name="adj" fmla="val 25194296"/>
            </a:avLst>
          </a:prstGeom>
          <a:noFill/>
          <a:ln w="7620">
            <a:solidFill>
              <a:srgbClr val="FFFFFF"/>
            </a:solidFill>
            <a:prstDash val="solid"/>
          </a:ln>
        </p:spPr>
      </p:sp>
      <p:sp>
        <p:nvSpPr>
          <p:cNvPr id="9" name="Text 5"/>
          <p:cNvSpPr/>
          <p:nvPr/>
        </p:nvSpPr>
        <p:spPr>
          <a:xfrm>
            <a:off x="1270040" y="6846451"/>
            <a:ext cx="2646045"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5322"/>
          </a:xfrm>
          <a:prstGeom prst="rect">
            <a:avLst/>
          </a:prstGeom>
        </p:spPr>
      </p:pic>
      <p:sp>
        <p:nvSpPr>
          <p:cNvPr id="3" name="Text 0"/>
          <p:cNvSpPr/>
          <p:nvPr/>
        </p:nvSpPr>
        <p:spPr>
          <a:xfrm>
            <a:off x="721043" y="3476982"/>
            <a:ext cx="7220545" cy="675918"/>
          </a:xfrm>
          <a:prstGeom prst="rect">
            <a:avLst/>
          </a:prstGeom>
          <a:noFill/>
          <a:ln/>
        </p:spPr>
        <p:txBody>
          <a:bodyPr wrap="none" lIns="0" tIns="0" rIns="0" bIns="0" rtlCol="0" anchor="t"/>
          <a:lstStyle/>
          <a:p>
            <a:pPr marL="0" indent="0" algn="l">
              <a:lnSpc>
                <a:spcPts val="5300"/>
              </a:lnSpc>
              <a:buNone/>
            </a:pPr>
            <a:r>
              <a:rPr lang="en-US" sz="4250" b="1" dirty="0">
                <a:solidFill>
                  <a:srgbClr val="000000"/>
                </a:solidFill>
                <a:latin typeface="Petrona Bold" pitchFamily="34" charset="0"/>
                <a:ea typeface="Petrona Bold" pitchFamily="34" charset="-122"/>
                <a:cs typeface="Petrona Bold" pitchFamily="34" charset="-120"/>
              </a:rPr>
              <a:t>Problem Statement / Domain</a:t>
            </a:r>
            <a:endParaRPr lang="en-US" sz="4250" dirty="0"/>
          </a:p>
        </p:txBody>
      </p:sp>
      <p:sp>
        <p:nvSpPr>
          <p:cNvPr id="4" name="Shape 1"/>
          <p:cNvSpPr/>
          <p:nvPr/>
        </p:nvSpPr>
        <p:spPr>
          <a:xfrm>
            <a:off x="721043" y="4461867"/>
            <a:ext cx="4258747" cy="2866073"/>
          </a:xfrm>
          <a:prstGeom prst="roundRect">
            <a:avLst>
              <a:gd name="adj" fmla="val 3019"/>
            </a:avLst>
          </a:prstGeom>
          <a:solidFill>
            <a:srgbClr val="CCEEFF"/>
          </a:solidFill>
          <a:ln w="7620">
            <a:solidFill>
              <a:srgbClr val="B2D4E5"/>
            </a:solidFill>
            <a:prstDash val="solid"/>
          </a:ln>
        </p:spPr>
      </p:sp>
      <p:sp>
        <p:nvSpPr>
          <p:cNvPr id="5" name="Text 2"/>
          <p:cNvSpPr/>
          <p:nvPr/>
        </p:nvSpPr>
        <p:spPr>
          <a:xfrm>
            <a:off x="934641" y="4675465"/>
            <a:ext cx="3652242" cy="337899"/>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Manual Diagnosis Challenges</a:t>
            </a:r>
            <a:endParaRPr lang="en-US" sz="2100" dirty="0"/>
          </a:p>
        </p:txBody>
      </p:sp>
      <p:sp>
        <p:nvSpPr>
          <p:cNvPr id="6" name="Text 3"/>
          <p:cNvSpPr/>
          <p:nvPr/>
        </p:nvSpPr>
        <p:spPr>
          <a:xfrm>
            <a:off x="934641" y="5136952"/>
            <a:ext cx="3831550" cy="197739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Manual diagnosis of COVID-19 from chest Xrays is time-consuming and prone to human error. There is a need for an automated, accurate, and efficient system to assist medical professionals.</a:t>
            </a:r>
            <a:endParaRPr lang="en-US" sz="1600" dirty="0"/>
          </a:p>
        </p:txBody>
      </p:sp>
      <p:sp>
        <p:nvSpPr>
          <p:cNvPr id="7" name="Shape 4"/>
          <p:cNvSpPr/>
          <p:nvPr/>
        </p:nvSpPr>
        <p:spPr>
          <a:xfrm>
            <a:off x="5185767" y="4461867"/>
            <a:ext cx="4258747" cy="2866073"/>
          </a:xfrm>
          <a:prstGeom prst="roundRect">
            <a:avLst>
              <a:gd name="adj" fmla="val 3019"/>
            </a:avLst>
          </a:prstGeom>
          <a:solidFill>
            <a:srgbClr val="CCEEFF"/>
          </a:solidFill>
          <a:ln w="7620">
            <a:solidFill>
              <a:srgbClr val="B2D4E5"/>
            </a:solidFill>
            <a:prstDash val="solid"/>
          </a:ln>
        </p:spPr>
      </p:sp>
      <p:sp>
        <p:nvSpPr>
          <p:cNvPr id="8" name="Text 5"/>
          <p:cNvSpPr/>
          <p:nvPr/>
        </p:nvSpPr>
        <p:spPr>
          <a:xfrm>
            <a:off x="5399365" y="4675465"/>
            <a:ext cx="2704148" cy="337899"/>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Domain</a:t>
            </a:r>
            <a:endParaRPr lang="en-US" sz="2100" dirty="0"/>
          </a:p>
        </p:txBody>
      </p:sp>
      <p:sp>
        <p:nvSpPr>
          <p:cNvPr id="9" name="Text 6"/>
          <p:cNvSpPr/>
          <p:nvPr/>
        </p:nvSpPr>
        <p:spPr>
          <a:xfrm>
            <a:off x="5399365" y="5136952"/>
            <a:ext cx="3831550" cy="6591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Medical imaging, specifically chest X-ray analysis, for COVID-19 detection.</a:t>
            </a:r>
            <a:endParaRPr lang="en-US" sz="1600" dirty="0"/>
          </a:p>
        </p:txBody>
      </p:sp>
      <p:sp>
        <p:nvSpPr>
          <p:cNvPr id="10" name="Shape 7"/>
          <p:cNvSpPr/>
          <p:nvPr/>
        </p:nvSpPr>
        <p:spPr>
          <a:xfrm>
            <a:off x="9650492" y="4461867"/>
            <a:ext cx="4258747" cy="2866073"/>
          </a:xfrm>
          <a:prstGeom prst="roundRect">
            <a:avLst>
              <a:gd name="adj" fmla="val 3019"/>
            </a:avLst>
          </a:prstGeom>
          <a:solidFill>
            <a:srgbClr val="CCEEFF"/>
          </a:solidFill>
          <a:ln w="7620">
            <a:solidFill>
              <a:srgbClr val="B2D4E5"/>
            </a:solidFill>
            <a:prstDash val="solid"/>
          </a:ln>
        </p:spPr>
      </p:sp>
      <p:sp>
        <p:nvSpPr>
          <p:cNvPr id="11" name="Text 8"/>
          <p:cNvSpPr/>
          <p:nvPr/>
        </p:nvSpPr>
        <p:spPr>
          <a:xfrm>
            <a:off x="9864090" y="4675465"/>
            <a:ext cx="2704148" cy="337899"/>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Challenges</a:t>
            </a:r>
            <a:endParaRPr lang="en-US" sz="2100" dirty="0"/>
          </a:p>
        </p:txBody>
      </p:sp>
      <p:sp>
        <p:nvSpPr>
          <p:cNvPr id="12" name="Text 9"/>
          <p:cNvSpPr/>
          <p:nvPr/>
        </p:nvSpPr>
        <p:spPr>
          <a:xfrm>
            <a:off x="9864090" y="5136952"/>
            <a:ext cx="3831550" cy="3295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Variability in X-ray image quality</a:t>
            </a:r>
            <a:endParaRPr lang="en-US" sz="1600" dirty="0"/>
          </a:p>
        </p:txBody>
      </p:sp>
      <p:sp>
        <p:nvSpPr>
          <p:cNvPr id="13" name="Text 10"/>
          <p:cNvSpPr/>
          <p:nvPr/>
        </p:nvSpPr>
        <p:spPr>
          <a:xfrm>
            <a:off x="9864090" y="5538549"/>
            <a:ext cx="3831550" cy="3295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Class imbalance in the dataset</a:t>
            </a:r>
            <a:endParaRPr lang="en-US" sz="1600" dirty="0"/>
          </a:p>
        </p:txBody>
      </p:sp>
      <p:sp>
        <p:nvSpPr>
          <p:cNvPr id="14" name="Text 11"/>
          <p:cNvSpPr/>
          <p:nvPr/>
        </p:nvSpPr>
        <p:spPr>
          <a:xfrm>
            <a:off x="9864090" y="5940147"/>
            <a:ext cx="3831550" cy="98869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72525"/>
                </a:solidFill>
                <a:latin typeface="Inter" pitchFamily="34" charset="0"/>
                <a:ea typeface="Inter" pitchFamily="34" charset="-122"/>
                <a:cs typeface="Inter" pitchFamily="34" charset="-120"/>
              </a:rPr>
              <a:t>Distinguishing COVID-19 from other lung infections (e.g., Viral Pneumonia, Lung Opacity)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25304" y="412790"/>
            <a:ext cx="3940373" cy="492562"/>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Petrona Bold" pitchFamily="34" charset="0"/>
                <a:ea typeface="Petrona Bold" pitchFamily="34" charset="-122"/>
                <a:cs typeface="Petrona Bold" pitchFamily="34" charset="-120"/>
              </a:rPr>
              <a:t>Dataset Description</a:t>
            </a:r>
            <a:endParaRPr lang="en-US" sz="3100" dirty="0"/>
          </a:p>
        </p:txBody>
      </p:sp>
      <p:pic>
        <p:nvPicPr>
          <p:cNvPr id="3" name="Image 0" descr="preencoded.png"/>
          <p:cNvPicPr>
            <a:picLocks noChangeAspect="1"/>
          </p:cNvPicPr>
          <p:nvPr/>
        </p:nvPicPr>
        <p:blipFill>
          <a:blip r:embed="rId3"/>
          <a:stretch>
            <a:fillRect/>
          </a:stretch>
        </p:blipFill>
        <p:spPr>
          <a:xfrm>
            <a:off x="525304" y="1205508"/>
            <a:ext cx="12445629" cy="6969513"/>
          </a:xfrm>
          <a:prstGeom prst="rect">
            <a:avLst/>
          </a:prstGeom>
        </p:spPr>
      </p:pic>
      <p:sp>
        <p:nvSpPr>
          <p:cNvPr id="4" name="Text 1"/>
          <p:cNvSpPr/>
          <p:nvPr/>
        </p:nvSpPr>
        <p:spPr>
          <a:xfrm>
            <a:off x="3933372" y="379724"/>
            <a:ext cx="8894468" cy="779734"/>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The dataset contains chest X-ray images across four categories: Normal (10192 images), Lung Opacity (6012 images), COVID-19 (3616 images), and Viral Pneumonia (1345 images). This distribution shows a significant class imbalance that needs to be addressed during model training.</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275" y="561261"/>
            <a:ext cx="7720251" cy="1334929"/>
          </a:xfrm>
          <a:prstGeom prst="rect">
            <a:avLst/>
          </a:prstGeom>
          <a:noFill/>
          <a:ln/>
        </p:spPr>
        <p:txBody>
          <a:bodyPr wrap="square" lIns="0" tIns="0" rIns="0" bIns="0" rtlCol="0" anchor="t"/>
          <a:lstStyle/>
          <a:p>
            <a:pPr marL="0" indent="0" algn="l">
              <a:lnSpc>
                <a:spcPts val="5250"/>
              </a:lnSpc>
              <a:buNone/>
            </a:pPr>
            <a:r>
              <a:rPr lang="en-US" sz="4200" b="1" dirty="0">
                <a:solidFill>
                  <a:srgbClr val="000000"/>
                </a:solidFill>
                <a:latin typeface="Petrona Bold" pitchFamily="34" charset="0"/>
                <a:ea typeface="Petrona Bold" pitchFamily="34" charset="-122"/>
                <a:cs typeface="Petrona Bold" pitchFamily="34" charset="-120"/>
              </a:rPr>
              <a:t>Pre-processing Techniques - Image Enhancement</a:t>
            </a:r>
            <a:endParaRPr lang="en-US" sz="4200" dirty="0"/>
          </a:p>
        </p:txBody>
      </p:sp>
      <p:sp>
        <p:nvSpPr>
          <p:cNvPr id="4" name="Shape 1"/>
          <p:cNvSpPr/>
          <p:nvPr/>
        </p:nvSpPr>
        <p:spPr>
          <a:xfrm>
            <a:off x="6198275" y="2201228"/>
            <a:ext cx="152519" cy="1106210"/>
          </a:xfrm>
          <a:prstGeom prst="roundRect">
            <a:avLst>
              <a:gd name="adj" fmla="val 56016"/>
            </a:avLst>
          </a:prstGeom>
          <a:solidFill>
            <a:srgbClr val="CCEEFF"/>
          </a:solidFill>
          <a:ln w="7620">
            <a:solidFill>
              <a:srgbClr val="B2D4E5"/>
            </a:solidFill>
            <a:prstDash val="solid"/>
          </a:ln>
        </p:spPr>
      </p:sp>
      <p:sp>
        <p:nvSpPr>
          <p:cNvPr id="5" name="Text 2"/>
          <p:cNvSpPr/>
          <p:nvPr/>
        </p:nvSpPr>
        <p:spPr>
          <a:xfrm>
            <a:off x="6655832" y="2201228"/>
            <a:ext cx="3520678" cy="333613"/>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Histogram Equalization (HE)</a:t>
            </a:r>
            <a:endParaRPr lang="en-US" sz="2100" dirty="0"/>
          </a:p>
        </p:txBody>
      </p:sp>
      <p:sp>
        <p:nvSpPr>
          <p:cNvPr id="6" name="Text 3"/>
          <p:cNvSpPr/>
          <p:nvPr/>
        </p:nvSpPr>
        <p:spPr>
          <a:xfrm>
            <a:off x="6655832" y="2656880"/>
            <a:ext cx="7262693" cy="65055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Used to improve the brightness and contrast of grayscale images by spreading out intensity level.</a:t>
            </a:r>
            <a:endParaRPr lang="en-US" sz="1600" dirty="0"/>
          </a:p>
        </p:txBody>
      </p:sp>
      <p:sp>
        <p:nvSpPr>
          <p:cNvPr id="7" name="Shape 4"/>
          <p:cNvSpPr/>
          <p:nvPr/>
        </p:nvSpPr>
        <p:spPr>
          <a:xfrm>
            <a:off x="6503313" y="3510796"/>
            <a:ext cx="152519" cy="1439823"/>
          </a:xfrm>
          <a:prstGeom prst="roundRect">
            <a:avLst>
              <a:gd name="adj" fmla="val 56016"/>
            </a:avLst>
          </a:prstGeom>
          <a:solidFill>
            <a:srgbClr val="CCEEFF"/>
          </a:solidFill>
          <a:ln w="7620">
            <a:solidFill>
              <a:srgbClr val="B2D4E5"/>
            </a:solidFill>
            <a:prstDash val="solid"/>
          </a:ln>
        </p:spPr>
      </p:sp>
      <p:sp>
        <p:nvSpPr>
          <p:cNvPr id="8" name="Text 5"/>
          <p:cNvSpPr/>
          <p:nvPr/>
        </p:nvSpPr>
        <p:spPr>
          <a:xfrm>
            <a:off x="6960870" y="3510796"/>
            <a:ext cx="6957655" cy="667226"/>
          </a:xfrm>
          <a:prstGeom prst="rect">
            <a:avLst/>
          </a:prstGeom>
          <a:noFill/>
          <a:ln/>
        </p:spPr>
        <p:txBody>
          <a:bodyPr wrap="squar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Contrast Limited Adaptive Histogram Equalization (CLAHE)</a:t>
            </a:r>
            <a:endParaRPr lang="en-US" sz="2100" dirty="0"/>
          </a:p>
        </p:txBody>
      </p:sp>
      <p:sp>
        <p:nvSpPr>
          <p:cNvPr id="9" name="Text 6"/>
          <p:cNvSpPr/>
          <p:nvPr/>
        </p:nvSpPr>
        <p:spPr>
          <a:xfrm>
            <a:off x="6960870" y="4300061"/>
            <a:ext cx="6957655" cy="65055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Applied to improve local contrast adaptively by operating on small tiles. This prevents noise amplification while enhancing features.</a:t>
            </a:r>
            <a:endParaRPr lang="en-US" sz="1600" dirty="0"/>
          </a:p>
        </p:txBody>
      </p:sp>
      <p:sp>
        <p:nvSpPr>
          <p:cNvPr id="10" name="Shape 7"/>
          <p:cNvSpPr/>
          <p:nvPr/>
        </p:nvSpPr>
        <p:spPr>
          <a:xfrm>
            <a:off x="6808470" y="5153978"/>
            <a:ext cx="152519" cy="1106210"/>
          </a:xfrm>
          <a:prstGeom prst="roundRect">
            <a:avLst>
              <a:gd name="adj" fmla="val 56016"/>
            </a:avLst>
          </a:prstGeom>
          <a:solidFill>
            <a:srgbClr val="CCEEFF"/>
          </a:solidFill>
          <a:ln w="7620">
            <a:solidFill>
              <a:srgbClr val="B2D4E5"/>
            </a:solidFill>
            <a:prstDash val="solid"/>
          </a:ln>
        </p:spPr>
      </p:sp>
      <p:sp>
        <p:nvSpPr>
          <p:cNvPr id="11" name="Text 8"/>
          <p:cNvSpPr/>
          <p:nvPr/>
        </p:nvSpPr>
        <p:spPr>
          <a:xfrm>
            <a:off x="7266027" y="5153978"/>
            <a:ext cx="2669738" cy="333613"/>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Image Complement</a:t>
            </a:r>
            <a:endParaRPr lang="en-US" sz="2100" dirty="0"/>
          </a:p>
        </p:txBody>
      </p:sp>
      <p:sp>
        <p:nvSpPr>
          <p:cNvPr id="12" name="Text 9"/>
          <p:cNvSpPr/>
          <p:nvPr/>
        </p:nvSpPr>
        <p:spPr>
          <a:xfrm>
            <a:off x="7266027" y="5609630"/>
            <a:ext cx="6652498" cy="65055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Used to invert grayscale intensity values to simulate diagnostic viewing techniques used by radiologists.</a:t>
            </a:r>
            <a:endParaRPr lang="en-US" sz="1600" dirty="0"/>
          </a:p>
        </p:txBody>
      </p:sp>
      <p:sp>
        <p:nvSpPr>
          <p:cNvPr id="13" name="Text 10"/>
          <p:cNvSpPr/>
          <p:nvPr/>
        </p:nvSpPr>
        <p:spPr>
          <a:xfrm>
            <a:off x="6198275" y="6692384"/>
            <a:ext cx="7720251" cy="975836"/>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Image Enhancement was performed to improve the quality and contrast of chest X-ray images, making it easier for the deep learning model to identify relevant features.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2118"/>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Pre-processing Techniques - Segmentation and Resizing</a:t>
            </a:r>
            <a:endParaRPr lang="en-US" sz="4650" dirty="0"/>
          </a:p>
        </p:txBody>
      </p:sp>
      <p:sp>
        <p:nvSpPr>
          <p:cNvPr id="3" name="Text 1"/>
          <p:cNvSpPr/>
          <p:nvPr/>
        </p:nvSpPr>
        <p:spPr>
          <a:xfrm>
            <a:off x="793790" y="28076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Segmentation</a:t>
            </a:r>
            <a:endParaRPr lang="en-US" sz="2300" dirty="0"/>
          </a:p>
        </p:txBody>
      </p:sp>
      <p:sp>
        <p:nvSpPr>
          <p:cNvPr id="4" name="Text 2"/>
          <p:cNvSpPr/>
          <p:nvPr/>
        </p:nvSpPr>
        <p:spPr>
          <a:xfrm>
            <a:off x="793790" y="340649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 extract the region of interest (ROI) using:</a:t>
            </a:r>
            <a:endParaRPr lang="en-US" sz="1750" dirty="0"/>
          </a:p>
        </p:txBody>
      </p:sp>
      <p:sp>
        <p:nvSpPr>
          <p:cNvPr id="5" name="Text 3"/>
          <p:cNvSpPr/>
          <p:nvPr/>
        </p:nvSpPr>
        <p:spPr>
          <a:xfrm>
            <a:off x="793790" y="397347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Ground Truth Lung Masks: Where available, segmentation masks were loaded, resized, and used to isolate the lung region via pixel-wise multiplication</a:t>
            </a:r>
            <a:endParaRPr lang="en-US" sz="1750" dirty="0"/>
          </a:p>
        </p:txBody>
      </p:sp>
      <p:sp>
        <p:nvSpPr>
          <p:cNvPr id="6" name="Text 4"/>
          <p:cNvSpPr/>
          <p:nvPr/>
        </p:nvSpPr>
        <p:spPr>
          <a:xfrm>
            <a:off x="793790" y="5141476"/>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Modified U-Net with CRF Attention: A U-Net model with CRF-inspired attention blocks was constructed to generate masks in the absence of ground truth</a:t>
            </a:r>
            <a:endParaRPr lang="en-US" sz="1750" dirty="0"/>
          </a:p>
        </p:txBody>
      </p:sp>
      <p:sp>
        <p:nvSpPr>
          <p:cNvPr id="7" name="Text 5"/>
          <p:cNvSpPr/>
          <p:nvPr/>
        </p:nvSpPr>
        <p:spPr>
          <a:xfrm>
            <a:off x="793790" y="6309479"/>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DenseCRF Refinement: Applied to enhance segmentation by aligning mask boundaries with image edges and structures</a:t>
            </a:r>
            <a:endParaRPr lang="en-US" sz="1750" dirty="0"/>
          </a:p>
        </p:txBody>
      </p:sp>
      <p:sp>
        <p:nvSpPr>
          <p:cNvPr id="8" name="Text 6"/>
          <p:cNvSpPr/>
          <p:nvPr/>
        </p:nvSpPr>
        <p:spPr>
          <a:xfrm>
            <a:off x="7599521" y="28076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Resizing</a:t>
            </a:r>
            <a:endParaRPr lang="en-US" sz="2300" dirty="0"/>
          </a:p>
        </p:txBody>
      </p:sp>
      <p:sp>
        <p:nvSpPr>
          <p:cNvPr id="9" name="Text 7"/>
          <p:cNvSpPr/>
          <p:nvPr/>
        </p:nvSpPr>
        <p:spPr>
          <a:xfrm>
            <a:off x="7599521" y="3406497"/>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All images were resized to a standard resolution of 224×224 pixels using OpenCV to ensure uniform input shape. This resizing was applied to both the segmented and CRF-refined versions of the images.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5083" y="548164"/>
            <a:ext cx="7517011" cy="623530"/>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Petrona Bold" pitchFamily="34" charset="0"/>
                <a:ea typeface="Petrona Bold" pitchFamily="34" charset="-122"/>
                <a:cs typeface="Petrona Bold" pitchFamily="34" charset="-120"/>
              </a:rPr>
              <a:t>Model Selection and Preparation</a:t>
            </a:r>
            <a:endParaRPr lang="en-US" sz="3900" dirty="0"/>
          </a:p>
        </p:txBody>
      </p:sp>
      <p:sp>
        <p:nvSpPr>
          <p:cNvPr id="4" name="Shape 1"/>
          <p:cNvSpPr/>
          <p:nvPr/>
        </p:nvSpPr>
        <p:spPr>
          <a:xfrm>
            <a:off x="878800" y="1456730"/>
            <a:ext cx="22860" cy="6224588"/>
          </a:xfrm>
          <a:prstGeom prst="roundRect">
            <a:avLst>
              <a:gd name="adj" fmla="val 349185"/>
            </a:avLst>
          </a:prstGeom>
          <a:solidFill>
            <a:srgbClr val="B2D4E5"/>
          </a:solidFill>
          <a:ln/>
        </p:spPr>
      </p:sp>
      <p:sp>
        <p:nvSpPr>
          <p:cNvPr id="5" name="Shape 2"/>
          <p:cNvSpPr/>
          <p:nvPr/>
        </p:nvSpPr>
        <p:spPr>
          <a:xfrm>
            <a:off x="1069717" y="1872734"/>
            <a:ext cx="570071" cy="22860"/>
          </a:xfrm>
          <a:prstGeom prst="roundRect">
            <a:avLst>
              <a:gd name="adj" fmla="val 349185"/>
            </a:avLst>
          </a:prstGeom>
          <a:solidFill>
            <a:srgbClr val="B2D4E5"/>
          </a:solidFill>
          <a:ln/>
        </p:spPr>
      </p:sp>
      <p:sp>
        <p:nvSpPr>
          <p:cNvPr id="6" name="Shape 3"/>
          <p:cNvSpPr/>
          <p:nvPr/>
        </p:nvSpPr>
        <p:spPr>
          <a:xfrm>
            <a:off x="665024" y="1670447"/>
            <a:ext cx="427553" cy="427553"/>
          </a:xfrm>
          <a:prstGeom prst="roundRect">
            <a:avLst>
              <a:gd name="adj" fmla="val 18670"/>
            </a:avLst>
          </a:prstGeom>
          <a:solidFill>
            <a:srgbClr val="CCEEFF"/>
          </a:solidFill>
          <a:ln w="7620">
            <a:solidFill>
              <a:srgbClr val="B2D4E5"/>
            </a:solidFill>
            <a:prstDash val="solid"/>
          </a:ln>
        </p:spPr>
      </p:sp>
      <p:pic>
        <p:nvPicPr>
          <p:cNvPr id="7" name="Image 1" descr="preencoded.png"/>
          <p:cNvPicPr>
            <a:picLocks noChangeAspect="1"/>
          </p:cNvPicPr>
          <p:nvPr/>
        </p:nvPicPr>
        <p:blipFill>
          <a:blip r:embed="rId4"/>
          <a:stretch>
            <a:fillRect/>
          </a:stretch>
        </p:blipFill>
        <p:spPr>
          <a:xfrm>
            <a:off x="729079" y="1697117"/>
            <a:ext cx="299323" cy="374094"/>
          </a:xfrm>
          <a:prstGeom prst="rect">
            <a:avLst/>
          </a:prstGeom>
        </p:spPr>
      </p:pic>
      <p:sp>
        <p:nvSpPr>
          <p:cNvPr id="8" name="Text 4"/>
          <p:cNvSpPr/>
          <p:nvPr/>
        </p:nvSpPr>
        <p:spPr>
          <a:xfrm>
            <a:off x="1829157" y="1646753"/>
            <a:ext cx="2494478"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Data Preparation</a:t>
            </a:r>
            <a:endParaRPr lang="en-US" sz="1950" dirty="0"/>
          </a:p>
        </p:txBody>
      </p:sp>
      <p:sp>
        <p:nvSpPr>
          <p:cNvPr id="9" name="Text 5"/>
          <p:cNvSpPr/>
          <p:nvPr/>
        </p:nvSpPr>
        <p:spPr>
          <a:xfrm>
            <a:off x="1829157" y="2072402"/>
            <a:ext cx="6649760" cy="607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Dataset split into training, validation, and testing sets with appropriate augmentation to address class imbalance</a:t>
            </a:r>
            <a:endParaRPr lang="en-US" sz="1450" dirty="0"/>
          </a:p>
        </p:txBody>
      </p:sp>
      <p:sp>
        <p:nvSpPr>
          <p:cNvPr id="10" name="Shape 6"/>
          <p:cNvSpPr/>
          <p:nvPr/>
        </p:nvSpPr>
        <p:spPr>
          <a:xfrm>
            <a:off x="1069717" y="3476387"/>
            <a:ext cx="570071" cy="22860"/>
          </a:xfrm>
          <a:prstGeom prst="roundRect">
            <a:avLst>
              <a:gd name="adj" fmla="val 349185"/>
            </a:avLst>
          </a:prstGeom>
          <a:solidFill>
            <a:srgbClr val="B2D4E5"/>
          </a:solidFill>
          <a:ln/>
        </p:spPr>
      </p:sp>
      <p:sp>
        <p:nvSpPr>
          <p:cNvPr id="11" name="Shape 7"/>
          <p:cNvSpPr/>
          <p:nvPr/>
        </p:nvSpPr>
        <p:spPr>
          <a:xfrm>
            <a:off x="665024" y="3274100"/>
            <a:ext cx="427553" cy="427553"/>
          </a:xfrm>
          <a:prstGeom prst="roundRect">
            <a:avLst>
              <a:gd name="adj" fmla="val 18670"/>
            </a:avLst>
          </a:prstGeom>
          <a:solidFill>
            <a:srgbClr val="CCEEFF"/>
          </a:solidFill>
          <a:ln w="7620">
            <a:solidFill>
              <a:srgbClr val="B2D4E5"/>
            </a:solidFill>
            <a:prstDash val="solid"/>
          </a:ln>
        </p:spPr>
      </p:sp>
      <p:pic>
        <p:nvPicPr>
          <p:cNvPr id="12" name="Image 2" descr="preencoded.png"/>
          <p:cNvPicPr>
            <a:picLocks noChangeAspect="1"/>
          </p:cNvPicPr>
          <p:nvPr/>
        </p:nvPicPr>
        <p:blipFill>
          <a:blip r:embed="rId5"/>
          <a:stretch>
            <a:fillRect/>
          </a:stretch>
        </p:blipFill>
        <p:spPr>
          <a:xfrm>
            <a:off x="729079" y="3300770"/>
            <a:ext cx="299323" cy="374094"/>
          </a:xfrm>
          <a:prstGeom prst="rect">
            <a:avLst/>
          </a:prstGeom>
        </p:spPr>
      </p:pic>
      <p:sp>
        <p:nvSpPr>
          <p:cNvPr id="13" name="Text 8"/>
          <p:cNvSpPr/>
          <p:nvPr/>
        </p:nvSpPr>
        <p:spPr>
          <a:xfrm>
            <a:off x="1829157" y="3250406"/>
            <a:ext cx="2494478"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Model Architecture</a:t>
            </a:r>
            <a:endParaRPr lang="en-US" sz="1950" dirty="0"/>
          </a:p>
        </p:txBody>
      </p:sp>
      <p:sp>
        <p:nvSpPr>
          <p:cNvPr id="14" name="Text 9"/>
          <p:cNvSpPr/>
          <p:nvPr/>
        </p:nvSpPr>
        <p:spPr>
          <a:xfrm>
            <a:off x="1829157" y="3676055"/>
            <a:ext cx="6649760" cy="607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Selected pre-trained models (VGG19 and EfficientNetB0) and modified them for the specific classification task</a:t>
            </a:r>
            <a:endParaRPr lang="en-US" sz="1450" dirty="0"/>
          </a:p>
        </p:txBody>
      </p:sp>
      <p:sp>
        <p:nvSpPr>
          <p:cNvPr id="15" name="Shape 10"/>
          <p:cNvSpPr/>
          <p:nvPr/>
        </p:nvSpPr>
        <p:spPr>
          <a:xfrm>
            <a:off x="1069717" y="5080040"/>
            <a:ext cx="570071" cy="22860"/>
          </a:xfrm>
          <a:prstGeom prst="roundRect">
            <a:avLst>
              <a:gd name="adj" fmla="val 349185"/>
            </a:avLst>
          </a:prstGeom>
          <a:solidFill>
            <a:srgbClr val="B2D4E5"/>
          </a:solidFill>
          <a:ln/>
        </p:spPr>
      </p:sp>
      <p:sp>
        <p:nvSpPr>
          <p:cNvPr id="16" name="Shape 11"/>
          <p:cNvSpPr/>
          <p:nvPr/>
        </p:nvSpPr>
        <p:spPr>
          <a:xfrm>
            <a:off x="665024" y="4877753"/>
            <a:ext cx="427553" cy="427553"/>
          </a:xfrm>
          <a:prstGeom prst="roundRect">
            <a:avLst>
              <a:gd name="adj" fmla="val 18670"/>
            </a:avLst>
          </a:prstGeom>
          <a:solidFill>
            <a:srgbClr val="CCEEFF"/>
          </a:solidFill>
          <a:ln w="7620">
            <a:solidFill>
              <a:srgbClr val="B2D4E5"/>
            </a:solidFill>
            <a:prstDash val="solid"/>
          </a:ln>
        </p:spPr>
      </p:sp>
      <p:pic>
        <p:nvPicPr>
          <p:cNvPr id="17" name="Image 3" descr="preencoded.png"/>
          <p:cNvPicPr>
            <a:picLocks noChangeAspect="1"/>
          </p:cNvPicPr>
          <p:nvPr/>
        </p:nvPicPr>
        <p:blipFill>
          <a:blip r:embed="rId6"/>
          <a:stretch>
            <a:fillRect/>
          </a:stretch>
        </p:blipFill>
        <p:spPr>
          <a:xfrm>
            <a:off x="729079" y="4904423"/>
            <a:ext cx="299323" cy="374094"/>
          </a:xfrm>
          <a:prstGeom prst="rect">
            <a:avLst/>
          </a:prstGeom>
        </p:spPr>
      </p:pic>
      <p:sp>
        <p:nvSpPr>
          <p:cNvPr id="18" name="Text 12"/>
          <p:cNvSpPr/>
          <p:nvPr/>
        </p:nvSpPr>
        <p:spPr>
          <a:xfrm>
            <a:off x="1829157" y="4854059"/>
            <a:ext cx="2668191"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Training Configuration</a:t>
            </a:r>
            <a:endParaRPr lang="en-US" sz="1950" dirty="0"/>
          </a:p>
        </p:txBody>
      </p:sp>
      <p:sp>
        <p:nvSpPr>
          <p:cNvPr id="19" name="Text 13"/>
          <p:cNvSpPr/>
          <p:nvPr/>
        </p:nvSpPr>
        <p:spPr>
          <a:xfrm>
            <a:off x="1829157" y="5279708"/>
            <a:ext cx="6649760" cy="607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Optimized hyperparameters, learning rate schedules, and loss functions for multi-class classification</a:t>
            </a:r>
            <a:endParaRPr lang="en-US" sz="1450" dirty="0"/>
          </a:p>
        </p:txBody>
      </p:sp>
      <p:sp>
        <p:nvSpPr>
          <p:cNvPr id="20" name="Shape 14"/>
          <p:cNvSpPr/>
          <p:nvPr/>
        </p:nvSpPr>
        <p:spPr>
          <a:xfrm>
            <a:off x="1069717" y="6683693"/>
            <a:ext cx="570071" cy="22860"/>
          </a:xfrm>
          <a:prstGeom prst="roundRect">
            <a:avLst>
              <a:gd name="adj" fmla="val 349185"/>
            </a:avLst>
          </a:prstGeom>
          <a:solidFill>
            <a:srgbClr val="B2D4E5"/>
          </a:solidFill>
          <a:ln/>
        </p:spPr>
      </p:sp>
      <p:sp>
        <p:nvSpPr>
          <p:cNvPr id="21" name="Shape 15"/>
          <p:cNvSpPr/>
          <p:nvPr/>
        </p:nvSpPr>
        <p:spPr>
          <a:xfrm>
            <a:off x="665024" y="6481405"/>
            <a:ext cx="427553" cy="427553"/>
          </a:xfrm>
          <a:prstGeom prst="roundRect">
            <a:avLst>
              <a:gd name="adj" fmla="val 18670"/>
            </a:avLst>
          </a:prstGeom>
          <a:solidFill>
            <a:srgbClr val="CCEEFF"/>
          </a:solidFill>
          <a:ln w="7620">
            <a:solidFill>
              <a:srgbClr val="B2D4E5"/>
            </a:solidFill>
            <a:prstDash val="solid"/>
          </a:ln>
        </p:spPr>
      </p:sp>
      <p:pic>
        <p:nvPicPr>
          <p:cNvPr id="22" name="Image 4" descr="preencoded.png"/>
          <p:cNvPicPr>
            <a:picLocks noChangeAspect="1"/>
          </p:cNvPicPr>
          <p:nvPr/>
        </p:nvPicPr>
        <p:blipFill>
          <a:blip r:embed="rId7"/>
          <a:stretch>
            <a:fillRect/>
          </a:stretch>
        </p:blipFill>
        <p:spPr>
          <a:xfrm>
            <a:off x="729079" y="6508075"/>
            <a:ext cx="299323" cy="374094"/>
          </a:xfrm>
          <a:prstGeom prst="rect">
            <a:avLst/>
          </a:prstGeom>
        </p:spPr>
      </p:pic>
      <p:sp>
        <p:nvSpPr>
          <p:cNvPr id="23" name="Text 16"/>
          <p:cNvSpPr/>
          <p:nvPr/>
        </p:nvSpPr>
        <p:spPr>
          <a:xfrm>
            <a:off x="1829157" y="6457712"/>
            <a:ext cx="2494478" cy="311706"/>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Evaluation Metrics</a:t>
            </a:r>
            <a:endParaRPr lang="en-US" sz="1950" dirty="0"/>
          </a:p>
        </p:txBody>
      </p:sp>
      <p:sp>
        <p:nvSpPr>
          <p:cNvPr id="24" name="Text 17"/>
          <p:cNvSpPr/>
          <p:nvPr/>
        </p:nvSpPr>
        <p:spPr>
          <a:xfrm>
            <a:off x="1829157" y="6883360"/>
            <a:ext cx="6649760" cy="60793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Implemented accuracy, precision, recall, F1-score, and confusion matrix for comprehensive performance assessment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7193" y="843201"/>
            <a:ext cx="6632019" cy="591383"/>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Petrona Bold" pitchFamily="34" charset="0"/>
                <a:ea typeface="Petrona Bold" pitchFamily="34" charset="-122"/>
                <a:cs typeface="Petrona Bold" pitchFamily="34" charset="-120"/>
              </a:rPr>
              <a:t>Data Preparation and Training</a:t>
            </a:r>
            <a:endParaRPr lang="en-US" sz="3700" dirty="0"/>
          </a:p>
        </p:txBody>
      </p:sp>
      <p:pic>
        <p:nvPicPr>
          <p:cNvPr id="4" name="Image 1" descr="preencoded.png"/>
          <p:cNvPicPr>
            <a:picLocks noChangeAspect="1"/>
          </p:cNvPicPr>
          <p:nvPr/>
        </p:nvPicPr>
        <p:blipFill>
          <a:blip r:embed="rId4"/>
          <a:stretch>
            <a:fillRect/>
          </a:stretch>
        </p:blipFill>
        <p:spPr>
          <a:xfrm>
            <a:off x="6117193" y="1704856"/>
            <a:ext cx="901065" cy="1081326"/>
          </a:xfrm>
          <a:prstGeom prst="rect">
            <a:avLst/>
          </a:prstGeom>
        </p:spPr>
      </p:pic>
      <p:sp>
        <p:nvSpPr>
          <p:cNvPr id="5" name="Text 1"/>
          <p:cNvSpPr/>
          <p:nvPr/>
        </p:nvSpPr>
        <p:spPr>
          <a:xfrm>
            <a:off x="7288530" y="1884997"/>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Data Loading</a:t>
            </a:r>
            <a:endParaRPr lang="en-US" sz="1850" dirty="0"/>
          </a:p>
        </p:txBody>
      </p:sp>
      <p:sp>
        <p:nvSpPr>
          <p:cNvPr id="6" name="Text 2"/>
          <p:cNvSpPr/>
          <p:nvPr/>
        </p:nvSpPr>
        <p:spPr>
          <a:xfrm>
            <a:off x="7288530" y="2288738"/>
            <a:ext cx="6711077" cy="28836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Load and organize preprocessed X-ray images with class labels</a:t>
            </a:r>
            <a:endParaRPr lang="en-US" sz="1400" dirty="0"/>
          </a:p>
        </p:txBody>
      </p:sp>
      <p:pic>
        <p:nvPicPr>
          <p:cNvPr id="7" name="Image 2" descr="preencoded.png"/>
          <p:cNvPicPr>
            <a:picLocks noChangeAspect="1"/>
          </p:cNvPicPr>
          <p:nvPr/>
        </p:nvPicPr>
        <p:blipFill>
          <a:blip r:embed="rId5"/>
          <a:stretch>
            <a:fillRect/>
          </a:stretch>
        </p:blipFill>
        <p:spPr>
          <a:xfrm>
            <a:off x="6117193" y="2786182"/>
            <a:ext cx="901065" cy="1081326"/>
          </a:xfrm>
          <a:prstGeom prst="rect">
            <a:avLst/>
          </a:prstGeom>
        </p:spPr>
      </p:pic>
      <p:sp>
        <p:nvSpPr>
          <p:cNvPr id="8" name="Text 3"/>
          <p:cNvSpPr/>
          <p:nvPr/>
        </p:nvSpPr>
        <p:spPr>
          <a:xfrm>
            <a:off x="7288530" y="2966323"/>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Data Splitting</a:t>
            </a:r>
            <a:endParaRPr lang="en-US" sz="1850" dirty="0"/>
          </a:p>
        </p:txBody>
      </p:sp>
      <p:sp>
        <p:nvSpPr>
          <p:cNvPr id="9" name="Text 4"/>
          <p:cNvSpPr/>
          <p:nvPr/>
        </p:nvSpPr>
        <p:spPr>
          <a:xfrm>
            <a:off x="7288530" y="3370064"/>
            <a:ext cx="6711077" cy="28836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Split into training (70%), validation (15%), and test (15%) sets</a:t>
            </a:r>
            <a:endParaRPr lang="en-US" sz="1400" dirty="0"/>
          </a:p>
        </p:txBody>
      </p:sp>
      <p:pic>
        <p:nvPicPr>
          <p:cNvPr id="10" name="Image 3" descr="preencoded.png"/>
          <p:cNvPicPr>
            <a:picLocks noChangeAspect="1"/>
          </p:cNvPicPr>
          <p:nvPr/>
        </p:nvPicPr>
        <p:blipFill>
          <a:blip r:embed="rId6"/>
          <a:stretch>
            <a:fillRect/>
          </a:stretch>
        </p:blipFill>
        <p:spPr>
          <a:xfrm>
            <a:off x="6117193" y="3867507"/>
            <a:ext cx="901065" cy="1081326"/>
          </a:xfrm>
          <a:prstGeom prst="rect">
            <a:avLst/>
          </a:prstGeom>
        </p:spPr>
      </p:pic>
      <p:sp>
        <p:nvSpPr>
          <p:cNvPr id="11" name="Text 5"/>
          <p:cNvSpPr/>
          <p:nvPr/>
        </p:nvSpPr>
        <p:spPr>
          <a:xfrm>
            <a:off x="7288530" y="4047649"/>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Augmentation</a:t>
            </a:r>
            <a:endParaRPr lang="en-US" sz="1850" dirty="0"/>
          </a:p>
        </p:txBody>
      </p:sp>
      <p:sp>
        <p:nvSpPr>
          <p:cNvPr id="12" name="Text 6"/>
          <p:cNvSpPr/>
          <p:nvPr/>
        </p:nvSpPr>
        <p:spPr>
          <a:xfrm>
            <a:off x="7288530" y="4451390"/>
            <a:ext cx="6711077" cy="28836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Apply rotations, flips, and shifts to increase dataset diversity</a:t>
            </a:r>
            <a:endParaRPr lang="en-US" sz="1400" dirty="0"/>
          </a:p>
        </p:txBody>
      </p:sp>
      <p:pic>
        <p:nvPicPr>
          <p:cNvPr id="13" name="Image 4" descr="preencoded.png"/>
          <p:cNvPicPr>
            <a:picLocks noChangeAspect="1"/>
          </p:cNvPicPr>
          <p:nvPr/>
        </p:nvPicPr>
        <p:blipFill>
          <a:blip r:embed="rId7"/>
          <a:stretch>
            <a:fillRect/>
          </a:stretch>
        </p:blipFill>
        <p:spPr>
          <a:xfrm>
            <a:off x="6117193" y="4948833"/>
            <a:ext cx="901065" cy="1081326"/>
          </a:xfrm>
          <a:prstGeom prst="rect">
            <a:avLst/>
          </a:prstGeom>
        </p:spPr>
      </p:pic>
      <p:sp>
        <p:nvSpPr>
          <p:cNvPr id="14" name="Text 7"/>
          <p:cNvSpPr/>
          <p:nvPr/>
        </p:nvSpPr>
        <p:spPr>
          <a:xfrm>
            <a:off x="7288530" y="5128974"/>
            <a:ext cx="2365534" cy="295632"/>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Model Training</a:t>
            </a:r>
            <a:endParaRPr lang="en-US" sz="1850" dirty="0"/>
          </a:p>
        </p:txBody>
      </p:sp>
      <p:sp>
        <p:nvSpPr>
          <p:cNvPr id="15" name="Text 8"/>
          <p:cNvSpPr/>
          <p:nvPr/>
        </p:nvSpPr>
        <p:spPr>
          <a:xfrm>
            <a:off x="7288530" y="5532715"/>
            <a:ext cx="6711077" cy="28836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Train models with optimized parameters and early stopping</a:t>
            </a:r>
            <a:endParaRPr lang="en-US" sz="1400" dirty="0"/>
          </a:p>
        </p:txBody>
      </p:sp>
      <p:sp>
        <p:nvSpPr>
          <p:cNvPr id="16" name="Text 9"/>
          <p:cNvSpPr/>
          <p:nvPr/>
        </p:nvSpPr>
        <p:spPr>
          <a:xfrm>
            <a:off x="6117193" y="6232803"/>
            <a:ext cx="7882414" cy="115347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training process involved careful preparation of the dataset to address class imbalance issues, with appropriate augmentation techniques to enhance model generalization. Multiple models were trained with different configurations to identify the best performing architecture.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7586" y="696754"/>
            <a:ext cx="6379845" cy="644485"/>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Petrona Bold" pitchFamily="34" charset="0"/>
                <a:ea typeface="Petrona Bold" pitchFamily="34" charset="-122"/>
                <a:cs typeface="Petrona Bold" pitchFamily="34" charset="-120"/>
              </a:rPr>
              <a:t>Evaluation and Conclusion</a:t>
            </a:r>
            <a:endParaRPr lang="en-US" sz="4050" dirty="0"/>
          </a:p>
        </p:txBody>
      </p:sp>
      <p:sp>
        <p:nvSpPr>
          <p:cNvPr id="4" name="Shape 1"/>
          <p:cNvSpPr/>
          <p:nvPr/>
        </p:nvSpPr>
        <p:spPr>
          <a:xfrm>
            <a:off x="687586" y="1856899"/>
            <a:ext cx="441960" cy="441960"/>
          </a:xfrm>
          <a:prstGeom prst="roundRect">
            <a:avLst>
              <a:gd name="adj" fmla="val 18670"/>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753904" y="1884521"/>
            <a:ext cx="309324" cy="386715"/>
          </a:xfrm>
          <a:prstGeom prst="rect">
            <a:avLst/>
          </a:prstGeom>
        </p:spPr>
      </p:pic>
      <p:sp>
        <p:nvSpPr>
          <p:cNvPr id="6" name="Text 2"/>
          <p:cNvSpPr/>
          <p:nvPr/>
        </p:nvSpPr>
        <p:spPr>
          <a:xfrm>
            <a:off x="1325999" y="1856899"/>
            <a:ext cx="7130415" cy="966907"/>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Developed an automated system for COVID-19 diagnosis using chest X-ray images with image processing and deep learning</a:t>
            </a:r>
            <a:endParaRPr lang="en-US" sz="2000" dirty="0"/>
          </a:p>
        </p:txBody>
      </p:sp>
      <p:sp>
        <p:nvSpPr>
          <p:cNvPr id="7" name="Shape 3"/>
          <p:cNvSpPr/>
          <p:nvPr/>
        </p:nvSpPr>
        <p:spPr>
          <a:xfrm>
            <a:off x="687586" y="3241238"/>
            <a:ext cx="441960" cy="441960"/>
          </a:xfrm>
          <a:prstGeom prst="roundRect">
            <a:avLst>
              <a:gd name="adj" fmla="val 18670"/>
            </a:avLst>
          </a:prstGeom>
          <a:solidFill>
            <a:srgbClr val="CCEEFF"/>
          </a:solidFill>
          <a:ln w="7620">
            <a:solidFill>
              <a:srgbClr val="B2D4E5"/>
            </a:solidFill>
            <a:prstDash val="solid"/>
          </a:ln>
        </p:spPr>
      </p:sp>
      <p:pic>
        <p:nvPicPr>
          <p:cNvPr id="8" name="Image 2" descr="preencoded.png"/>
          <p:cNvPicPr>
            <a:picLocks noChangeAspect="1"/>
          </p:cNvPicPr>
          <p:nvPr/>
        </p:nvPicPr>
        <p:blipFill>
          <a:blip r:embed="rId5"/>
          <a:stretch>
            <a:fillRect/>
          </a:stretch>
        </p:blipFill>
        <p:spPr>
          <a:xfrm>
            <a:off x="753904" y="3268861"/>
            <a:ext cx="309324" cy="386715"/>
          </a:xfrm>
          <a:prstGeom prst="rect">
            <a:avLst/>
          </a:prstGeom>
        </p:spPr>
      </p:pic>
      <p:sp>
        <p:nvSpPr>
          <p:cNvPr id="9" name="Text 4"/>
          <p:cNvSpPr/>
          <p:nvPr/>
        </p:nvSpPr>
        <p:spPr>
          <a:xfrm>
            <a:off x="1325999" y="3241238"/>
            <a:ext cx="7130415" cy="644604"/>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Applied techniques like Histogram Equalization, CLAHE, and DenseCRF for image enhancement and segmentation</a:t>
            </a:r>
            <a:endParaRPr lang="en-US" sz="2000" dirty="0"/>
          </a:p>
        </p:txBody>
      </p:sp>
      <p:sp>
        <p:nvSpPr>
          <p:cNvPr id="10" name="Shape 5"/>
          <p:cNvSpPr/>
          <p:nvPr/>
        </p:nvSpPr>
        <p:spPr>
          <a:xfrm>
            <a:off x="687586" y="4321612"/>
            <a:ext cx="441960" cy="441960"/>
          </a:xfrm>
          <a:prstGeom prst="roundRect">
            <a:avLst>
              <a:gd name="adj" fmla="val 18670"/>
            </a:avLst>
          </a:prstGeom>
          <a:solidFill>
            <a:srgbClr val="CCEEFF"/>
          </a:solidFill>
          <a:ln w="7620">
            <a:solidFill>
              <a:srgbClr val="B2D4E5"/>
            </a:solidFill>
            <a:prstDash val="solid"/>
          </a:ln>
        </p:spPr>
      </p:sp>
      <p:pic>
        <p:nvPicPr>
          <p:cNvPr id="11" name="Image 3" descr="preencoded.png"/>
          <p:cNvPicPr>
            <a:picLocks noChangeAspect="1"/>
          </p:cNvPicPr>
          <p:nvPr/>
        </p:nvPicPr>
        <p:blipFill>
          <a:blip r:embed="rId6"/>
          <a:stretch>
            <a:fillRect/>
          </a:stretch>
        </p:blipFill>
        <p:spPr>
          <a:xfrm>
            <a:off x="753904" y="4349234"/>
            <a:ext cx="309324" cy="386715"/>
          </a:xfrm>
          <a:prstGeom prst="rect">
            <a:avLst/>
          </a:prstGeom>
        </p:spPr>
      </p:pic>
      <p:sp>
        <p:nvSpPr>
          <p:cNvPr id="12" name="Text 6"/>
          <p:cNvSpPr/>
          <p:nvPr/>
        </p:nvSpPr>
        <p:spPr>
          <a:xfrm>
            <a:off x="1325999" y="4321612"/>
            <a:ext cx="7130415" cy="966907"/>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Achieved high accuracy using VGG19 and EfficientNetB0, addressing challenges like class imbalance and variability in image quality</a:t>
            </a:r>
            <a:endParaRPr lang="en-US" sz="2000" dirty="0"/>
          </a:p>
        </p:txBody>
      </p:sp>
      <p:sp>
        <p:nvSpPr>
          <p:cNvPr id="13" name="Shape 7"/>
          <p:cNvSpPr/>
          <p:nvPr/>
        </p:nvSpPr>
        <p:spPr>
          <a:xfrm>
            <a:off x="687586" y="5705951"/>
            <a:ext cx="441960" cy="441960"/>
          </a:xfrm>
          <a:prstGeom prst="roundRect">
            <a:avLst>
              <a:gd name="adj" fmla="val 18670"/>
            </a:avLst>
          </a:prstGeom>
          <a:solidFill>
            <a:srgbClr val="CCEEFF"/>
          </a:solidFill>
          <a:ln w="7620">
            <a:solidFill>
              <a:srgbClr val="B2D4E5"/>
            </a:solidFill>
            <a:prstDash val="solid"/>
          </a:ln>
        </p:spPr>
      </p:sp>
      <p:pic>
        <p:nvPicPr>
          <p:cNvPr id="14" name="Image 4" descr="preencoded.png"/>
          <p:cNvPicPr>
            <a:picLocks noChangeAspect="1"/>
          </p:cNvPicPr>
          <p:nvPr/>
        </p:nvPicPr>
        <p:blipFill>
          <a:blip r:embed="rId7"/>
          <a:stretch>
            <a:fillRect/>
          </a:stretch>
        </p:blipFill>
        <p:spPr>
          <a:xfrm>
            <a:off x="753904" y="5733574"/>
            <a:ext cx="309324" cy="386715"/>
          </a:xfrm>
          <a:prstGeom prst="rect">
            <a:avLst/>
          </a:prstGeom>
        </p:spPr>
      </p:pic>
      <p:sp>
        <p:nvSpPr>
          <p:cNvPr id="15" name="Text 8"/>
          <p:cNvSpPr/>
          <p:nvPr/>
        </p:nvSpPr>
        <p:spPr>
          <a:xfrm>
            <a:off x="1325999" y="5705951"/>
            <a:ext cx="7130415" cy="644604"/>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Petrona Bold" pitchFamily="34" charset="0"/>
                <a:ea typeface="Petrona Bold" pitchFamily="34" charset="-122"/>
                <a:cs typeface="Petrona Bold" pitchFamily="34" charset="-120"/>
              </a:rPr>
              <a:t>Demonstrated the potential of AI to assist medical professionals in rapid and accurate diagnosis</a:t>
            </a:r>
            <a:endParaRPr lang="en-US" sz="2000" dirty="0"/>
          </a:p>
        </p:txBody>
      </p:sp>
      <p:sp>
        <p:nvSpPr>
          <p:cNvPr id="16" name="Text 9"/>
          <p:cNvSpPr/>
          <p:nvPr/>
        </p:nvSpPr>
        <p:spPr>
          <a:xfrm>
            <a:off x="687586" y="6589871"/>
            <a:ext cx="7768828" cy="94297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The developed system shows promising results in automatically diagnosing COVID-19 from chest X-ray images, potentially reducing the burden on healthcare systems and improving diagnostic accuracy and speed during the pandemic.</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710</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Jumana Baharul</cp:lastModifiedBy>
  <cp:revision>3</cp:revision>
  <dcterms:created xsi:type="dcterms:W3CDTF">2025-04-14T08:59:46Z</dcterms:created>
  <dcterms:modified xsi:type="dcterms:W3CDTF">2025-04-14T09:18:19Z</dcterms:modified>
</cp:coreProperties>
</file>